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9"/>
  </p:notesMasterIdLst>
  <p:sldIdLst>
    <p:sldId id="258" r:id="rId2"/>
    <p:sldId id="1722" r:id="rId3"/>
    <p:sldId id="1729" r:id="rId4"/>
    <p:sldId id="1716" r:id="rId5"/>
    <p:sldId id="1708" r:id="rId6"/>
    <p:sldId id="1725" r:id="rId7"/>
    <p:sldId id="1727" r:id="rId8"/>
    <p:sldId id="1730" r:id="rId9"/>
    <p:sldId id="1728" r:id="rId10"/>
    <p:sldId id="1723" r:id="rId11"/>
    <p:sldId id="1726" r:id="rId12"/>
    <p:sldId id="1732" r:id="rId13"/>
    <p:sldId id="1702" r:id="rId14"/>
    <p:sldId id="1731" r:id="rId15"/>
    <p:sldId id="1724" r:id="rId16"/>
    <p:sldId id="1655" r:id="rId17"/>
    <p:sldId id="1598" r:id="rId18"/>
  </p:sldIdLst>
  <p:sldSz cx="12192000" cy="6858000"/>
  <p:notesSz cx="6858000" cy="9144000"/>
  <p:embeddedFontLs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cript MT Bold" panose="03040602040607080904" pitchFamily="66" charset="0"/>
      <p:bold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1"/>
    </p:embeddedFont>
    <p:embeddedFont>
      <p:font typeface="方正华隶简体" panose="03000509000000000000" pitchFamily="65" charset="-122"/>
      <p:regular r:id="rId32"/>
    </p:embeddedFont>
    <p:embeddedFont>
      <p:font typeface="方正舒体" panose="02010601030101010101" pitchFamily="2" charset="-122"/>
      <p:regular r:id="rId33"/>
    </p:embeddedFont>
    <p:embeddedFont>
      <p:font typeface="汉仪秀英体简" panose="02010609000101010101" pitchFamily="49" charset="-122"/>
      <p:regular r:id="rId34"/>
    </p:embeddedFont>
    <p:embeddedFont>
      <p:font typeface="汉真广标" panose="02010609000101010101" pitchFamily="49" charset="-122"/>
      <p:regular r:id="rId35"/>
    </p:embeddedFont>
    <p:embeddedFont>
      <p:font typeface="浪漫雅圆" panose="02010601040101010101" pitchFamily="2" charset="-122"/>
      <p:regular r:id="rId36"/>
    </p:embeddedFont>
    <p:embeddedFont>
      <p:font typeface="李旭科书法 v1.4" panose="02000603000000000000" pitchFamily="2" charset="-122"/>
      <p:regular r:id="rId37"/>
    </p:embeddedFont>
    <p:embeddedFont>
      <p:font typeface="柳公权柳体" panose="02000000000000000000" pitchFamily="2" charset="-122"/>
      <p:regular r:id="rId38"/>
    </p:embeddedFont>
    <p:embeddedFont>
      <p:font typeface="王羲之书法字体" panose="03000509000000000000" pitchFamily="65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96" d="100"/>
          <a:sy n="96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7/4/2021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8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62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9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3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6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4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2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657562" y="3742276"/>
            <a:ext cx="6786388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先知的诞生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259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得之不易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7115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原罪堕落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70619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囿于自我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29309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难以超越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012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难与神和！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7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来</a:t>
            </a:r>
            <a:r>
              <a:rPr lang="en-US" altLang="zh-CN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4:12</a:t>
            </a:r>
            <a:r>
              <a:rPr lang="en-US" altLang="zh-CN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神的道是活泼的，是有功效的，比一切两刃的剑更快，甚至魂与灵，骨节与骨髓，都能刺入、剖开，连心中的思念和主意都能辨明。</a:t>
            </a:r>
            <a:endParaRPr lang="en-US" altLang="zh-CN" sz="37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来</a:t>
            </a:r>
            <a:r>
              <a:rPr lang="en-US" altLang="zh-CN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4:13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并且被造的没有一样在他面前不显然的；原来万物在那与我们有关系的主眼前，都是赤露敞开的</a:t>
            </a:r>
            <a:r>
              <a:rPr lang="zh-CN" altLang="en-US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； </a:t>
            </a:r>
            <a:endParaRPr lang="zh-CN" altLang="en-US" sz="37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57392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-1000"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真知灼见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2783632" y="260909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超越时空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2783632" y="360377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因果看清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5055831" y="469473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洞若观火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5055832" y="570284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是为神圣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5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14:23 </a:t>
            </a:r>
            <a:r>
              <a:rPr lang="zh-CN" altLang="en-US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耶稣回答说：「人若爱我，就必遵守我的道；我父也必爱他，并且我们要到他那里去，与他同住。 </a:t>
            </a:r>
            <a:endParaRPr lang="zh-CN" altLang="en-US" sz="5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55035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6BE38C-9F91-4D06-BCC1-007605FCAEDB}"/>
              </a:ext>
            </a:extLst>
          </p:cNvPr>
          <p:cNvSpPr txBox="1"/>
          <p:nvPr/>
        </p:nvSpPr>
        <p:spPr>
          <a:xfrm>
            <a:off x="10992544" y="1052736"/>
            <a:ext cx="939279" cy="5472608"/>
          </a:xfrm>
          <a:prstGeom prst="rect">
            <a:avLst/>
          </a:prstGeom>
          <a:noFill/>
        </p:spPr>
        <p:txBody>
          <a:bodyPr vert="eaVert" lIns="0" tIns="0" rIns="0" bIns="0"/>
          <a:lstStyle/>
          <a:p>
            <a:pPr algn="ctr">
              <a:buSzPct val="50000"/>
              <a:defRPr/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横看成岭侧成峰</a:t>
            </a:r>
            <a:endParaRPr lang="en-US" altLang="zh-CN" sz="5400" b="1" spc="300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774E6C-20FE-40BA-98A2-D2D47CC53A76}"/>
              </a:ext>
            </a:extLst>
          </p:cNvPr>
          <p:cNvSpPr txBox="1"/>
          <p:nvPr/>
        </p:nvSpPr>
        <p:spPr>
          <a:xfrm>
            <a:off x="9984432" y="1052736"/>
            <a:ext cx="939279" cy="5472608"/>
          </a:xfrm>
          <a:prstGeom prst="rect">
            <a:avLst/>
          </a:prstGeom>
          <a:noFill/>
        </p:spPr>
        <p:txBody>
          <a:bodyPr vert="eaVert" lIns="0" tIns="0" rIns="0" bIns="0"/>
          <a:lstStyle/>
          <a:p>
            <a:pPr algn="ctr">
              <a:buSzPct val="50000"/>
              <a:defRPr/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远近高低各不同</a:t>
            </a:r>
            <a:endParaRPr lang="en-US" altLang="zh-CN" sz="5400" b="1" spc="300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CC66EE-14EC-40CD-84B6-5D997CEE5266}"/>
              </a:ext>
            </a:extLst>
          </p:cNvPr>
          <p:cNvSpPr txBox="1"/>
          <p:nvPr/>
        </p:nvSpPr>
        <p:spPr>
          <a:xfrm>
            <a:off x="1199456" y="1051587"/>
            <a:ext cx="939279" cy="5472608"/>
          </a:xfrm>
          <a:prstGeom prst="rect">
            <a:avLst/>
          </a:prstGeom>
          <a:noFill/>
        </p:spPr>
        <p:txBody>
          <a:bodyPr vert="eaVert" lIns="0" tIns="0" rIns="0" bIns="0"/>
          <a:lstStyle/>
          <a:p>
            <a:pPr algn="ctr">
              <a:buSzPct val="50000"/>
              <a:defRPr/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不识庐山真面目</a:t>
            </a:r>
            <a:endParaRPr lang="en-US" altLang="zh-CN" sz="5400" b="1" spc="300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0CA8A6-5787-49C0-9189-1AB317C4E56E}"/>
              </a:ext>
            </a:extLst>
          </p:cNvPr>
          <p:cNvSpPr txBox="1"/>
          <p:nvPr/>
        </p:nvSpPr>
        <p:spPr>
          <a:xfrm>
            <a:off x="260177" y="1051587"/>
            <a:ext cx="939279" cy="5472608"/>
          </a:xfrm>
          <a:prstGeom prst="rect">
            <a:avLst/>
          </a:prstGeom>
          <a:noFill/>
        </p:spPr>
        <p:txBody>
          <a:bodyPr vert="eaVert" lIns="0" tIns="0" rIns="0" bIns="0"/>
          <a:lstStyle/>
          <a:p>
            <a:pPr algn="ctr">
              <a:buSzPct val="50000"/>
              <a:defRPr/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只缘身在此山中</a:t>
            </a:r>
            <a:endParaRPr lang="en-US" altLang="zh-CN" sz="5400" b="1" spc="300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0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触类旁通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2927648" y="263691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放大时间轴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2927648" y="363159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不为空间囿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028929" y="44397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打开因果链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02892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心灵当自由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5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140968"/>
            <a:ext cx="6696744" cy="116486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-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野径云俱黑</a:t>
            </a:r>
            <a:r>
              <a:rPr lang="en-US" altLang="zh-CN" sz="6600" b="1" spc="-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739988"/>
            <a:ext cx="6696744" cy="116486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江船火独明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BD061E-4D8D-4866-97C5-3C4FB200E343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4079776" y="3212976"/>
            <a:ext cx="4032448" cy="165618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-3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雅 歌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矫饰的血气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罪人行义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血气洋溢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老我死去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变废为利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1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1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咄咄怪事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智商不低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常在鼓里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圣经很熟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常犯迷糊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91169A-1D2D-4E7A-99D3-83668830B2E4}"/>
              </a:ext>
            </a:extLst>
          </p:cNvPr>
          <p:cNvSpPr/>
          <p:nvPr/>
        </p:nvSpPr>
        <p:spPr>
          <a:xfrm>
            <a:off x="7680176" y="2875451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智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837916-7651-4BC1-B36A-6534B7D09991}"/>
              </a:ext>
            </a:extLst>
          </p:cNvPr>
          <p:cNvSpPr/>
          <p:nvPr/>
        </p:nvSpPr>
        <p:spPr>
          <a:xfrm>
            <a:off x="3931791" y="4772846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愚</a:t>
            </a:r>
          </a:p>
        </p:txBody>
      </p:sp>
    </p:spTree>
    <p:extLst>
      <p:ext uri="{BB962C8B-B14F-4D97-AF65-F5344CB8AC3E}">
        <p14:creationId xmlns:p14="http://schemas.microsoft.com/office/powerpoint/2010/main" val="17990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8000" r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初探因果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220591" y="251281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归纳归纳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220591" y="350749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事后说话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667446" y="2505171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演绎演绎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667447" y="351328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不切实际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7AAC3E1-D3A2-4315-A1CD-AE2EDEF599B5}"/>
              </a:ext>
            </a:extLst>
          </p:cNvPr>
          <p:cNvSpPr/>
          <p:nvPr/>
        </p:nvSpPr>
        <p:spPr>
          <a:xfrm>
            <a:off x="3791744" y="5013176"/>
            <a:ext cx="194818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6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理性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902BAD8-91CA-4E1C-84DD-8706B762785E}"/>
              </a:ext>
            </a:extLst>
          </p:cNvPr>
          <p:cNvSpPr/>
          <p:nvPr/>
        </p:nvSpPr>
        <p:spPr>
          <a:xfrm>
            <a:off x="8256240" y="5013176"/>
            <a:ext cx="194818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6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悟性</a:t>
            </a:r>
          </a:p>
        </p:txBody>
      </p:sp>
    </p:spTree>
    <p:extLst>
      <p:ext uri="{BB962C8B-B14F-4D97-AF65-F5344CB8AC3E}">
        <p14:creationId xmlns:p14="http://schemas.microsoft.com/office/powerpoint/2010/main" val="2010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</a:t>
            </a:r>
            <a:r>
              <a:rPr lang="en-US" altLang="zh-CN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14:1</a:t>
            </a:r>
            <a:r>
              <a:rPr lang="en-US" altLang="zh-CN" sz="40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你们要追求爱，也要切慕属灵的恩赐，其中更要羡慕的，是作先知讲道（原文作：是说预言；下同）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17756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先知职能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2576537" y="3295463"/>
            <a:ext cx="5547791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基督为大我为小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347198" y="4790012"/>
            <a:ext cx="5530477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他是先知我当效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109EB8-A9F2-46B0-B076-D779E161985A}"/>
              </a:ext>
            </a:extLst>
          </p:cNvPr>
          <p:cNvSpPr txBox="1"/>
          <p:nvPr/>
        </p:nvSpPr>
        <p:spPr>
          <a:xfrm>
            <a:off x="8206299" y="2586210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he-IL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</a:rPr>
              <a:t>נָבָא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0D183D-FE54-4C10-A20F-1B1F47D7B653}"/>
              </a:ext>
            </a:extLst>
          </p:cNvPr>
          <p:cNvSpPr/>
          <p:nvPr/>
        </p:nvSpPr>
        <p:spPr>
          <a:xfrm>
            <a:off x="7986860" y="3603776"/>
            <a:ext cx="3456384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受感而言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9DA2752-8EDF-47AB-985C-500342C73138}"/>
              </a:ext>
            </a:extLst>
          </p:cNvPr>
          <p:cNvSpPr txBox="1"/>
          <p:nvPr/>
        </p:nvSpPr>
        <p:spPr>
          <a:xfrm>
            <a:off x="2603673" y="4315551"/>
            <a:ext cx="3744416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el-GR" altLang="zh-CN" sz="54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  <a:cs typeface="Arial" panose="020B0604020202020204" pitchFamily="34" charset="0"/>
              </a:rPr>
              <a:t>προφήτης</a:t>
            </a:r>
            <a:endParaRPr lang="en-US" altLang="zh-CN" sz="54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6B56A4-CEE1-4E17-96FA-0F7057A37E11}"/>
              </a:ext>
            </a:extLst>
          </p:cNvPr>
          <p:cNvSpPr/>
          <p:nvPr/>
        </p:nvSpPr>
        <p:spPr>
          <a:xfrm>
            <a:off x="2783248" y="5321573"/>
            <a:ext cx="3384376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浪漫雅圆" panose="02010601040101010101" pitchFamily="2" charset="-122"/>
                <a:ea typeface="浪漫雅圆" panose="02010601040101010101" pitchFamily="2" charset="-122"/>
                <a:cs typeface="Arial" panose="020B0604020202020204" pitchFamily="34" charset="0"/>
              </a:rPr>
              <a:t>代之而言</a:t>
            </a:r>
          </a:p>
        </p:txBody>
      </p:sp>
    </p:spTree>
    <p:extLst>
      <p:ext uri="{BB962C8B-B14F-4D97-AF65-F5344CB8AC3E}">
        <p14:creationId xmlns:p14="http://schemas.microsoft.com/office/powerpoint/2010/main" val="38000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6000" t="-2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恍然大悟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存有他者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代之而说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他者超越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我</a:t>
            </a: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则</a:t>
            </a:r>
            <a:r>
              <a:rPr lang="zh-CN" altLang="en-US" sz="6000" b="1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超我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7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5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5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5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28:20 </a:t>
            </a:r>
            <a:r>
              <a:rPr lang="zh-CN" altLang="en-US" sz="5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凡我所吩咐你们的，都教训他们遵守，我就常与你们同在，直到世界的末了。」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386369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似乎不难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2924472" y="43525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代主而说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2924472" y="534720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说主想说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914060" y="432306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除去疑惑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914061" y="533117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洁净口舌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38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28962</TotalTime>
  <Words>414</Words>
  <Application>Microsoft Office PowerPoint</Application>
  <PresentationFormat>宽屏</PresentationFormat>
  <Paragraphs>99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浪漫雅圆</vt:lpstr>
      <vt:lpstr>Script MT Bold</vt:lpstr>
      <vt:lpstr>王羲之书法字体</vt:lpstr>
      <vt:lpstr>方正华隶简体</vt:lpstr>
      <vt:lpstr>Calibri</vt:lpstr>
      <vt:lpstr>等线</vt:lpstr>
      <vt:lpstr>Arial Narrow</vt:lpstr>
      <vt:lpstr>等线 Light</vt:lpstr>
      <vt:lpstr>汉真广标</vt:lpstr>
      <vt:lpstr>方正舒体</vt:lpstr>
      <vt:lpstr>柳公权柳体</vt:lpstr>
      <vt:lpstr>李旭科书法 v1.4</vt:lpstr>
      <vt:lpstr>汉仪秀英体简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6818</cp:revision>
  <dcterms:created xsi:type="dcterms:W3CDTF">2008-03-06T07:55:35Z</dcterms:created>
  <dcterms:modified xsi:type="dcterms:W3CDTF">2021-07-04T08:05:11Z</dcterms:modified>
</cp:coreProperties>
</file>